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svg" ContentType="image/svg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9" r:id="rId3"/>
    <p:sldId id="257" r:id="rId4"/>
    <p:sldId id="278" r:id="rId5"/>
    <p:sldId id="258" r:id="rId6"/>
    <p:sldId id="260" r:id="rId7"/>
    <p:sldId id="279" r:id="rId8"/>
    <p:sldId id="261" r:id="rId9"/>
    <p:sldId id="263" r:id="rId10"/>
    <p:sldId id="280" r:id="rId11"/>
    <p:sldId id="262" r:id="rId12"/>
    <p:sldId id="264" r:id="rId13"/>
    <p:sldId id="281" r:id="rId14"/>
    <p:sldId id="274" r:id="rId15"/>
    <p:sldId id="277" r:id="rId16"/>
    <p:sldId id="282" r:id="rId17"/>
    <p:sldId id="284" r:id="rId18"/>
    <p:sldId id="285" r:id="rId19"/>
    <p:sldId id="286" r:id="rId20"/>
    <p:sldId id="287" r:id="rId21"/>
    <p:sldId id="288" r:id="rId2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BEC1"/>
    <a:srgbClr val="248A8C"/>
    <a:srgbClr val="FF69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39" autoAdjust="0"/>
    <p:restoredTop sz="98746" autoAdjust="0"/>
  </p:normalViewPr>
  <p:slideViewPr>
    <p:cSldViewPr snapToGrid="0">
      <p:cViewPr>
        <p:scale>
          <a:sx n="62" d="100"/>
          <a:sy n="62" d="100"/>
        </p:scale>
        <p:origin x="-39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40BBCE-18A1-433A-AAFB-18C376049DAD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s-AR"/>
        </a:p>
      </dgm:t>
    </dgm:pt>
    <dgm:pt modelId="{E923263A-1660-4621-A78C-0BDBCDF159DD}">
      <dgm:prSet phldrT="[Texto]" custT="1"/>
      <dgm:spPr>
        <a:solidFill>
          <a:schemeClr val="bg1"/>
        </a:solidFill>
      </dgm:spPr>
      <dgm:t>
        <a:bodyPr/>
        <a:lstStyle/>
        <a:p>
          <a:pPr algn="ctr">
            <a:lnSpc>
              <a:spcPct val="100000"/>
            </a:lnSpc>
          </a:pPr>
          <a:r>
            <a:rPr lang="es-MX" sz="4800" b="1" dirty="0">
              <a:solidFill>
                <a:srgbClr val="31BEC1"/>
              </a:solidFill>
            </a:rPr>
            <a:t>LESIONES NEUROLOGICAS </a:t>
          </a:r>
        </a:p>
        <a:p>
          <a:pPr algn="ctr">
            <a:lnSpc>
              <a:spcPct val="100000"/>
            </a:lnSpc>
          </a:pPr>
          <a:r>
            <a:rPr lang="es-MX" sz="4800" b="1" dirty="0">
              <a:solidFill>
                <a:srgbClr val="31BEC1"/>
              </a:solidFill>
            </a:rPr>
            <a:t>+</a:t>
          </a:r>
        </a:p>
        <a:p>
          <a:pPr algn="ctr">
            <a:lnSpc>
              <a:spcPct val="100000"/>
            </a:lnSpc>
          </a:pPr>
          <a:r>
            <a:rPr lang="es-MX" sz="4800" b="1" dirty="0">
              <a:solidFill>
                <a:srgbClr val="31BEC1"/>
              </a:solidFill>
            </a:rPr>
            <a:t>LESIONES ORTOPEDICAS</a:t>
          </a:r>
          <a:endParaRPr lang="es-AR" sz="4800" b="1" dirty="0">
            <a:solidFill>
              <a:srgbClr val="31BEC1"/>
            </a:solidFill>
          </a:endParaRPr>
        </a:p>
      </dgm:t>
    </dgm:pt>
    <dgm:pt modelId="{C2083F2F-6A90-4CA7-A1C9-5058193730BC}" type="parTrans" cxnId="{8A1AD897-5252-4BF3-B033-D7F09243ADA5}">
      <dgm:prSet/>
      <dgm:spPr/>
      <dgm:t>
        <a:bodyPr/>
        <a:lstStyle/>
        <a:p>
          <a:endParaRPr lang="es-AR"/>
        </a:p>
      </dgm:t>
    </dgm:pt>
    <dgm:pt modelId="{3C5BF8CB-B3D2-43EB-917D-B47FE81054C5}" type="sibTrans" cxnId="{8A1AD897-5252-4BF3-B033-D7F09243ADA5}">
      <dgm:prSet/>
      <dgm:spPr/>
      <dgm:t>
        <a:bodyPr/>
        <a:lstStyle/>
        <a:p>
          <a:endParaRPr lang="es-AR"/>
        </a:p>
      </dgm:t>
    </dgm:pt>
    <dgm:pt modelId="{6D961018-1667-4725-9541-EDCACE43ECB4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es-MX" dirty="0"/>
            <a:t>EQUILIBRIO ESTATICO</a:t>
          </a:r>
          <a:endParaRPr lang="es-AR" dirty="0"/>
        </a:p>
      </dgm:t>
    </dgm:pt>
    <dgm:pt modelId="{34205AAC-CF7E-448A-9892-6F5AC376E46A}" type="parTrans" cxnId="{F4F68751-F340-4845-AECA-5B2A391D1499}">
      <dgm:prSet/>
      <dgm:spPr/>
      <dgm:t>
        <a:bodyPr/>
        <a:lstStyle/>
        <a:p>
          <a:endParaRPr lang="es-AR"/>
        </a:p>
      </dgm:t>
    </dgm:pt>
    <dgm:pt modelId="{A0EE99B7-F553-40A2-B2AB-4795BCEC90F9}" type="sibTrans" cxnId="{F4F68751-F340-4845-AECA-5B2A391D1499}">
      <dgm:prSet/>
      <dgm:spPr/>
      <dgm:t>
        <a:bodyPr/>
        <a:lstStyle/>
        <a:p>
          <a:endParaRPr lang="es-AR"/>
        </a:p>
      </dgm:t>
    </dgm:pt>
    <dgm:pt modelId="{64DEC4B0-BA08-4926-B41F-1FC545E47A91}">
      <dgm:prSet phldrT="[Texto]"/>
      <dgm:spPr/>
      <dgm:t>
        <a:bodyPr/>
        <a:lstStyle/>
        <a:p>
          <a:pPr>
            <a:lnSpc>
              <a:spcPct val="100000"/>
            </a:lnSpc>
          </a:pPr>
          <a:r>
            <a:rPr lang="es-MX" dirty="0"/>
            <a:t>UNILATERAL / BILATERAL</a:t>
          </a:r>
          <a:endParaRPr lang="es-AR" dirty="0"/>
        </a:p>
      </dgm:t>
    </dgm:pt>
    <dgm:pt modelId="{9BEB5062-4A13-4916-B3A0-5B541D51E333}" type="parTrans" cxnId="{5E44B948-281A-46A9-8FBF-C3C48E079CE4}">
      <dgm:prSet/>
      <dgm:spPr/>
      <dgm:t>
        <a:bodyPr/>
        <a:lstStyle/>
        <a:p>
          <a:endParaRPr lang="es-AR"/>
        </a:p>
      </dgm:t>
    </dgm:pt>
    <dgm:pt modelId="{D9727FE6-79DF-4619-8A34-DE9378EFECDE}" type="sibTrans" cxnId="{5E44B948-281A-46A9-8FBF-C3C48E079CE4}">
      <dgm:prSet/>
      <dgm:spPr/>
      <dgm:t>
        <a:bodyPr/>
        <a:lstStyle/>
        <a:p>
          <a:endParaRPr lang="es-AR"/>
        </a:p>
      </dgm:t>
    </dgm:pt>
    <dgm:pt modelId="{48D74370-C6AF-4987-9EC7-29EFB4B78D9C}" type="pres">
      <dgm:prSet presAssocID="{6440BBCE-18A1-433A-AAFB-18C376049D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13365C2-9683-4DC6-B835-CAAFA18797BE}" type="pres">
      <dgm:prSet presAssocID="{E923263A-1660-4621-A78C-0BDBCDF159DD}" presName="parentText" presStyleLbl="node1" presStyleIdx="0" presStyleCnt="1" custLinFactNeighborX="-3143" custLinFactNeighborY="-4113">
        <dgm:presLayoutVars>
          <dgm:chMax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0181A84-76E8-460F-AA65-8CA68C0E3A8B}" type="pres">
      <dgm:prSet presAssocID="{E923263A-1660-4621-A78C-0BDBCDF159D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5E44B948-281A-46A9-8FBF-C3C48E079CE4}" srcId="{E923263A-1660-4621-A78C-0BDBCDF159DD}" destId="{64DEC4B0-BA08-4926-B41F-1FC545E47A91}" srcOrd="1" destOrd="0" parTransId="{9BEB5062-4A13-4916-B3A0-5B541D51E333}" sibTransId="{D9727FE6-79DF-4619-8A34-DE9378EFECDE}"/>
    <dgm:cxn modelId="{6FFB975D-4016-4723-892F-C6035B5E6BDA}" type="presOf" srcId="{6440BBCE-18A1-433A-AAFB-18C376049DAD}" destId="{48D74370-C6AF-4987-9EC7-29EFB4B78D9C}" srcOrd="0" destOrd="0" presId="urn:microsoft.com/office/officeart/2005/8/layout/vList2"/>
    <dgm:cxn modelId="{5A88553D-CC59-43B9-95D5-1916FFE26D46}" type="presOf" srcId="{64DEC4B0-BA08-4926-B41F-1FC545E47A91}" destId="{00181A84-76E8-460F-AA65-8CA68C0E3A8B}" srcOrd="0" destOrd="1" presId="urn:microsoft.com/office/officeart/2005/8/layout/vList2"/>
    <dgm:cxn modelId="{EAF0DC7C-CAEB-449E-8DF2-62C4AE877A7A}" type="presOf" srcId="{6D961018-1667-4725-9541-EDCACE43ECB4}" destId="{00181A84-76E8-460F-AA65-8CA68C0E3A8B}" srcOrd="0" destOrd="0" presId="urn:microsoft.com/office/officeart/2005/8/layout/vList2"/>
    <dgm:cxn modelId="{F4F68751-F340-4845-AECA-5B2A391D1499}" srcId="{E923263A-1660-4621-A78C-0BDBCDF159DD}" destId="{6D961018-1667-4725-9541-EDCACE43ECB4}" srcOrd="0" destOrd="0" parTransId="{34205AAC-CF7E-448A-9892-6F5AC376E46A}" sibTransId="{A0EE99B7-F553-40A2-B2AB-4795BCEC90F9}"/>
    <dgm:cxn modelId="{6CC1B8DC-14D5-4FDF-B92E-203A32A050D7}" type="presOf" srcId="{E923263A-1660-4621-A78C-0BDBCDF159DD}" destId="{013365C2-9683-4DC6-B835-CAAFA18797BE}" srcOrd="0" destOrd="0" presId="urn:microsoft.com/office/officeart/2005/8/layout/vList2"/>
    <dgm:cxn modelId="{8A1AD897-5252-4BF3-B033-D7F09243ADA5}" srcId="{6440BBCE-18A1-433A-AAFB-18C376049DAD}" destId="{E923263A-1660-4621-A78C-0BDBCDF159DD}" srcOrd="0" destOrd="0" parTransId="{C2083F2F-6A90-4CA7-A1C9-5058193730BC}" sibTransId="{3C5BF8CB-B3D2-43EB-917D-B47FE81054C5}"/>
    <dgm:cxn modelId="{1231AE7F-511E-4288-A9B1-F29400248232}" type="presParOf" srcId="{48D74370-C6AF-4987-9EC7-29EFB4B78D9C}" destId="{013365C2-9683-4DC6-B835-CAAFA18797BE}" srcOrd="0" destOrd="0" presId="urn:microsoft.com/office/officeart/2005/8/layout/vList2"/>
    <dgm:cxn modelId="{A9D82083-B9A2-4949-9AE7-E4CFBB2B3140}" type="presParOf" srcId="{48D74370-C6AF-4987-9EC7-29EFB4B78D9C}" destId="{00181A84-76E8-460F-AA65-8CA68C0E3A8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572A98-A2E8-4507-8A15-85F0D8E9C728}" type="doc">
      <dgm:prSet loTypeId="urn:microsoft.com/office/officeart/2005/8/layout/radial6#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52D50B0E-0360-43FC-804F-79A4AC603572}">
      <dgm:prSet phldrT="[Texto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MX" b="1" dirty="0"/>
            <a:t>EQUILIBRIO DINAMICO</a:t>
          </a:r>
          <a:endParaRPr lang="es-AR" b="1" dirty="0"/>
        </a:p>
      </dgm:t>
    </dgm:pt>
    <dgm:pt modelId="{77AAAA9C-BC7A-4E7F-85B9-CA6C470752D4}" type="parTrans" cxnId="{3AD345EF-59AF-41F4-9252-8FD0CB4EC393}">
      <dgm:prSet/>
      <dgm:spPr/>
      <dgm:t>
        <a:bodyPr/>
        <a:lstStyle/>
        <a:p>
          <a:endParaRPr lang="es-AR"/>
        </a:p>
      </dgm:t>
    </dgm:pt>
    <dgm:pt modelId="{9121653E-501B-4C88-9C14-E31D1F66EE42}" type="sibTrans" cxnId="{3AD345EF-59AF-41F4-9252-8FD0CB4EC393}">
      <dgm:prSet/>
      <dgm:spPr/>
      <dgm:t>
        <a:bodyPr/>
        <a:lstStyle/>
        <a:p>
          <a:endParaRPr lang="es-AR"/>
        </a:p>
      </dgm:t>
    </dgm:pt>
    <dgm:pt modelId="{BCB65194-7ADC-455B-9C0F-E8B7478CD56A}">
      <dgm:prSet phldrT="[Texto]"/>
      <dgm:spPr>
        <a:solidFill>
          <a:srgbClr val="FF6969"/>
        </a:solidFill>
      </dgm:spPr>
      <dgm:t>
        <a:bodyPr/>
        <a:lstStyle/>
        <a:p>
          <a:r>
            <a:rPr lang="es-MX" b="1" dirty="0"/>
            <a:t>TIME UP AND GO</a:t>
          </a:r>
          <a:endParaRPr lang="es-AR" b="1" dirty="0"/>
        </a:p>
      </dgm:t>
    </dgm:pt>
    <dgm:pt modelId="{3DEDDCF6-FA91-4FBD-AA8C-4C40D3A293CF}" type="parTrans" cxnId="{45D3537F-4EB5-474F-B946-62D7E00A6733}">
      <dgm:prSet/>
      <dgm:spPr/>
      <dgm:t>
        <a:bodyPr/>
        <a:lstStyle/>
        <a:p>
          <a:endParaRPr lang="es-AR"/>
        </a:p>
      </dgm:t>
    </dgm:pt>
    <dgm:pt modelId="{145CF0E6-D795-4680-B5D0-0388C3CE035D}" type="sibTrans" cxnId="{45D3537F-4EB5-474F-B946-62D7E00A6733}">
      <dgm:prSet/>
      <dgm:spPr>
        <a:solidFill>
          <a:srgbClr val="FF6969"/>
        </a:solidFill>
      </dgm:spPr>
      <dgm:t>
        <a:bodyPr/>
        <a:lstStyle/>
        <a:p>
          <a:endParaRPr lang="es-AR"/>
        </a:p>
      </dgm:t>
    </dgm:pt>
    <dgm:pt modelId="{98CC83C8-AEAF-4132-B118-423F013A6BB6}">
      <dgm:prSet phldrT="[Texto]"/>
      <dgm:spPr>
        <a:solidFill>
          <a:srgbClr val="31BEC1"/>
        </a:solidFill>
      </dgm:spPr>
      <dgm:t>
        <a:bodyPr/>
        <a:lstStyle/>
        <a:p>
          <a:r>
            <a:rPr lang="es-MX" b="1" dirty="0"/>
            <a:t>TURN TEST</a:t>
          </a:r>
          <a:endParaRPr lang="es-AR" b="1" dirty="0"/>
        </a:p>
      </dgm:t>
    </dgm:pt>
    <dgm:pt modelId="{B1588F84-C98C-4352-884B-FA487AD4E575}" type="parTrans" cxnId="{ACF55E15-917A-4959-986A-C97D56EAD0F3}">
      <dgm:prSet/>
      <dgm:spPr/>
      <dgm:t>
        <a:bodyPr/>
        <a:lstStyle/>
        <a:p>
          <a:endParaRPr lang="es-AR"/>
        </a:p>
      </dgm:t>
    </dgm:pt>
    <dgm:pt modelId="{D521618C-5E15-43E8-81DB-C9AF65D377F3}" type="sibTrans" cxnId="{ACF55E15-917A-4959-986A-C97D56EAD0F3}">
      <dgm:prSet/>
      <dgm:spPr>
        <a:solidFill>
          <a:srgbClr val="FF6969"/>
        </a:solidFill>
      </dgm:spPr>
      <dgm:t>
        <a:bodyPr/>
        <a:lstStyle/>
        <a:p>
          <a:endParaRPr lang="es-AR"/>
        </a:p>
      </dgm:t>
    </dgm:pt>
    <dgm:pt modelId="{0253DA97-9C3B-4CA8-9457-828D01BE1260}">
      <dgm:prSet phldrT="[Texto]"/>
      <dgm:spPr>
        <a:solidFill>
          <a:srgbClr val="FF6969"/>
        </a:solidFill>
      </dgm:spPr>
      <dgm:t>
        <a:bodyPr/>
        <a:lstStyle/>
        <a:p>
          <a:r>
            <a:rPr lang="es-MX" b="1" dirty="0"/>
            <a:t>TEST DE LOS 6 MINUTOS</a:t>
          </a:r>
          <a:endParaRPr lang="es-AR" b="1" dirty="0"/>
        </a:p>
      </dgm:t>
    </dgm:pt>
    <dgm:pt modelId="{4A24B4D1-9525-4083-B2AA-20E02328236A}" type="parTrans" cxnId="{231D5025-BF1A-45BB-9C03-C9C9796D1E30}">
      <dgm:prSet/>
      <dgm:spPr/>
      <dgm:t>
        <a:bodyPr/>
        <a:lstStyle/>
        <a:p>
          <a:endParaRPr lang="es-AR"/>
        </a:p>
      </dgm:t>
    </dgm:pt>
    <dgm:pt modelId="{F8828A40-0F53-4EFA-8E60-C7050BF0B284}" type="sibTrans" cxnId="{231D5025-BF1A-45BB-9C03-C9C9796D1E30}">
      <dgm:prSet/>
      <dgm:spPr>
        <a:solidFill>
          <a:srgbClr val="FF6969"/>
        </a:solidFill>
      </dgm:spPr>
      <dgm:t>
        <a:bodyPr/>
        <a:lstStyle/>
        <a:p>
          <a:endParaRPr lang="es-AR"/>
        </a:p>
      </dgm:t>
    </dgm:pt>
    <dgm:pt modelId="{8384D23F-3A1A-4819-887D-94ADEEC7B0DD}">
      <dgm:prSet phldrT="[Texto]"/>
      <dgm:spPr>
        <a:solidFill>
          <a:srgbClr val="31BEC1"/>
        </a:solidFill>
      </dgm:spPr>
      <dgm:t>
        <a:bodyPr/>
        <a:lstStyle/>
        <a:p>
          <a:r>
            <a:rPr lang="es-MX" b="1" dirty="0"/>
            <a:t>TEST DE LOS 10 METROS</a:t>
          </a:r>
          <a:endParaRPr lang="es-AR" b="1" dirty="0"/>
        </a:p>
      </dgm:t>
    </dgm:pt>
    <dgm:pt modelId="{D6E6829A-2DE8-4AFD-80D3-9B4A11B1E1C6}" type="parTrans" cxnId="{CFB6E49B-C11C-4FD8-8375-4E0D51A810FB}">
      <dgm:prSet/>
      <dgm:spPr/>
      <dgm:t>
        <a:bodyPr/>
        <a:lstStyle/>
        <a:p>
          <a:endParaRPr lang="es-AR"/>
        </a:p>
      </dgm:t>
    </dgm:pt>
    <dgm:pt modelId="{E70E2CD7-8BAA-4082-A6D1-C2B3E9BB854A}" type="sibTrans" cxnId="{CFB6E49B-C11C-4FD8-8375-4E0D51A810FB}">
      <dgm:prSet/>
      <dgm:spPr>
        <a:solidFill>
          <a:srgbClr val="FF6969"/>
        </a:solidFill>
      </dgm:spPr>
      <dgm:t>
        <a:bodyPr/>
        <a:lstStyle/>
        <a:p>
          <a:endParaRPr lang="es-AR"/>
        </a:p>
      </dgm:t>
    </dgm:pt>
    <dgm:pt modelId="{B96B2486-163C-442F-894D-042F4B35600F}" type="pres">
      <dgm:prSet presAssocID="{EE572A98-A2E8-4507-8A15-85F0D8E9C72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609FDCD-4F30-4163-9B0A-A2EE314215D0}" type="pres">
      <dgm:prSet presAssocID="{52D50B0E-0360-43FC-804F-79A4AC603572}" presName="centerShape" presStyleLbl="node0" presStyleIdx="0" presStyleCnt="1"/>
      <dgm:spPr/>
      <dgm:t>
        <a:bodyPr/>
        <a:lstStyle/>
        <a:p>
          <a:endParaRPr lang="es-AR"/>
        </a:p>
      </dgm:t>
    </dgm:pt>
    <dgm:pt modelId="{BC58C27C-41C4-4043-837B-93EC8B549D99}" type="pres">
      <dgm:prSet presAssocID="{BCB65194-7ADC-455B-9C0F-E8B7478CD56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0B96CF1-1766-42D3-98DE-99DDC7C777E1}" type="pres">
      <dgm:prSet presAssocID="{BCB65194-7ADC-455B-9C0F-E8B7478CD56A}" presName="dummy" presStyleCnt="0"/>
      <dgm:spPr/>
      <dgm:t>
        <a:bodyPr/>
        <a:lstStyle/>
        <a:p>
          <a:endParaRPr lang="es-AR"/>
        </a:p>
      </dgm:t>
    </dgm:pt>
    <dgm:pt modelId="{1E356658-6170-4594-A9A7-127F87B32959}" type="pres">
      <dgm:prSet presAssocID="{145CF0E6-D795-4680-B5D0-0388C3CE035D}" presName="sibTrans" presStyleLbl="sibTrans2D1" presStyleIdx="0" presStyleCnt="4"/>
      <dgm:spPr/>
      <dgm:t>
        <a:bodyPr/>
        <a:lstStyle/>
        <a:p>
          <a:endParaRPr lang="es-AR"/>
        </a:p>
      </dgm:t>
    </dgm:pt>
    <dgm:pt modelId="{6FB443C8-A6C0-4CAF-A67F-FE831572A55A}" type="pres">
      <dgm:prSet presAssocID="{98CC83C8-AEAF-4132-B118-423F013A6B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0DE03C8-3DF1-4ED4-A9E1-C42B41B9BF0C}" type="pres">
      <dgm:prSet presAssocID="{98CC83C8-AEAF-4132-B118-423F013A6BB6}" presName="dummy" presStyleCnt="0"/>
      <dgm:spPr/>
      <dgm:t>
        <a:bodyPr/>
        <a:lstStyle/>
        <a:p>
          <a:endParaRPr lang="es-AR"/>
        </a:p>
      </dgm:t>
    </dgm:pt>
    <dgm:pt modelId="{0635B4AC-92CF-4911-B9F7-B5DCAE953566}" type="pres">
      <dgm:prSet presAssocID="{D521618C-5E15-43E8-81DB-C9AF65D377F3}" presName="sibTrans" presStyleLbl="sibTrans2D1" presStyleIdx="1" presStyleCnt="4"/>
      <dgm:spPr/>
      <dgm:t>
        <a:bodyPr/>
        <a:lstStyle/>
        <a:p>
          <a:endParaRPr lang="es-AR"/>
        </a:p>
      </dgm:t>
    </dgm:pt>
    <dgm:pt modelId="{6CD0BA01-837A-4F6E-A002-A90785199D99}" type="pres">
      <dgm:prSet presAssocID="{0253DA97-9C3B-4CA8-9457-828D01BE12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D87503E-87B6-48E7-9570-1D706BECC648}" type="pres">
      <dgm:prSet presAssocID="{0253DA97-9C3B-4CA8-9457-828D01BE1260}" presName="dummy" presStyleCnt="0"/>
      <dgm:spPr/>
      <dgm:t>
        <a:bodyPr/>
        <a:lstStyle/>
        <a:p>
          <a:endParaRPr lang="es-AR"/>
        </a:p>
      </dgm:t>
    </dgm:pt>
    <dgm:pt modelId="{2C748E3E-7B07-42E8-8FB5-1601BFB1F8B4}" type="pres">
      <dgm:prSet presAssocID="{F8828A40-0F53-4EFA-8E60-C7050BF0B284}" presName="sibTrans" presStyleLbl="sibTrans2D1" presStyleIdx="2" presStyleCnt="4"/>
      <dgm:spPr/>
      <dgm:t>
        <a:bodyPr/>
        <a:lstStyle/>
        <a:p>
          <a:endParaRPr lang="es-AR"/>
        </a:p>
      </dgm:t>
    </dgm:pt>
    <dgm:pt modelId="{BBAAD765-1F03-49D4-98C9-728359002743}" type="pres">
      <dgm:prSet presAssocID="{8384D23F-3A1A-4819-887D-94ADEEC7B0D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0DFDC9A-8ACA-46B8-B3E7-E0BC5A97BA11}" type="pres">
      <dgm:prSet presAssocID="{8384D23F-3A1A-4819-887D-94ADEEC7B0DD}" presName="dummy" presStyleCnt="0"/>
      <dgm:spPr/>
      <dgm:t>
        <a:bodyPr/>
        <a:lstStyle/>
        <a:p>
          <a:endParaRPr lang="es-AR"/>
        </a:p>
      </dgm:t>
    </dgm:pt>
    <dgm:pt modelId="{DAE709DD-18F5-41C8-B716-39CDC1E85518}" type="pres">
      <dgm:prSet presAssocID="{E70E2CD7-8BAA-4082-A6D1-C2B3E9BB854A}" presName="sibTrans" presStyleLbl="sibTrans2D1" presStyleIdx="3" presStyleCnt="4"/>
      <dgm:spPr/>
      <dgm:t>
        <a:bodyPr/>
        <a:lstStyle/>
        <a:p>
          <a:endParaRPr lang="es-AR"/>
        </a:p>
      </dgm:t>
    </dgm:pt>
  </dgm:ptLst>
  <dgm:cxnLst>
    <dgm:cxn modelId="{B1B7284E-49AF-4941-8BB8-027D1ECECDEE}" type="presOf" srcId="{98CC83C8-AEAF-4132-B118-423F013A6BB6}" destId="{6FB443C8-A6C0-4CAF-A67F-FE831572A55A}" srcOrd="0" destOrd="0" presId="urn:microsoft.com/office/officeart/2005/8/layout/radial6#1"/>
    <dgm:cxn modelId="{CFB6E49B-C11C-4FD8-8375-4E0D51A810FB}" srcId="{52D50B0E-0360-43FC-804F-79A4AC603572}" destId="{8384D23F-3A1A-4819-887D-94ADEEC7B0DD}" srcOrd="3" destOrd="0" parTransId="{D6E6829A-2DE8-4AFD-80D3-9B4A11B1E1C6}" sibTransId="{E70E2CD7-8BAA-4082-A6D1-C2B3E9BB854A}"/>
    <dgm:cxn modelId="{ACF55E15-917A-4959-986A-C97D56EAD0F3}" srcId="{52D50B0E-0360-43FC-804F-79A4AC603572}" destId="{98CC83C8-AEAF-4132-B118-423F013A6BB6}" srcOrd="1" destOrd="0" parTransId="{B1588F84-C98C-4352-884B-FA487AD4E575}" sibTransId="{D521618C-5E15-43E8-81DB-C9AF65D377F3}"/>
    <dgm:cxn modelId="{A7465473-0B9A-4EE3-9A90-822F0733CC79}" type="presOf" srcId="{0253DA97-9C3B-4CA8-9457-828D01BE1260}" destId="{6CD0BA01-837A-4F6E-A002-A90785199D99}" srcOrd="0" destOrd="0" presId="urn:microsoft.com/office/officeart/2005/8/layout/radial6#1"/>
    <dgm:cxn modelId="{E2D9A7FE-F116-4FF5-959D-3233EF018FB3}" type="presOf" srcId="{F8828A40-0F53-4EFA-8E60-C7050BF0B284}" destId="{2C748E3E-7B07-42E8-8FB5-1601BFB1F8B4}" srcOrd="0" destOrd="0" presId="urn:microsoft.com/office/officeart/2005/8/layout/radial6#1"/>
    <dgm:cxn modelId="{E9AD626C-DEB7-4AB6-A212-8B749F4CFE37}" type="presOf" srcId="{145CF0E6-D795-4680-B5D0-0388C3CE035D}" destId="{1E356658-6170-4594-A9A7-127F87B32959}" srcOrd="0" destOrd="0" presId="urn:microsoft.com/office/officeart/2005/8/layout/radial6#1"/>
    <dgm:cxn modelId="{7C199C7C-E89F-46AE-A2BC-1C12B36437E7}" type="presOf" srcId="{52D50B0E-0360-43FC-804F-79A4AC603572}" destId="{5609FDCD-4F30-4163-9B0A-A2EE314215D0}" srcOrd="0" destOrd="0" presId="urn:microsoft.com/office/officeart/2005/8/layout/radial6#1"/>
    <dgm:cxn modelId="{5FDCD697-A3F3-423A-A30B-056C8FC1865E}" type="presOf" srcId="{BCB65194-7ADC-455B-9C0F-E8B7478CD56A}" destId="{BC58C27C-41C4-4043-837B-93EC8B549D99}" srcOrd="0" destOrd="0" presId="urn:microsoft.com/office/officeart/2005/8/layout/radial6#1"/>
    <dgm:cxn modelId="{AB221004-F926-4958-8C4C-760200DE03AF}" type="presOf" srcId="{8384D23F-3A1A-4819-887D-94ADEEC7B0DD}" destId="{BBAAD765-1F03-49D4-98C9-728359002743}" srcOrd="0" destOrd="0" presId="urn:microsoft.com/office/officeart/2005/8/layout/radial6#1"/>
    <dgm:cxn modelId="{1CE73E84-9273-4884-B029-E2EEC88398E1}" type="presOf" srcId="{D521618C-5E15-43E8-81DB-C9AF65D377F3}" destId="{0635B4AC-92CF-4911-B9F7-B5DCAE953566}" srcOrd="0" destOrd="0" presId="urn:microsoft.com/office/officeart/2005/8/layout/radial6#1"/>
    <dgm:cxn modelId="{231D5025-BF1A-45BB-9C03-C9C9796D1E30}" srcId="{52D50B0E-0360-43FC-804F-79A4AC603572}" destId="{0253DA97-9C3B-4CA8-9457-828D01BE1260}" srcOrd="2" destOrd="0" parTransId="{4A24B4D1-9525-4083-B2AA-20E02328236A}" sibTransId="{F8828A40-0F53-4EFA-8E60-C7050BF0B284}"/>
    <dgm:cxn modelId="{EFB222D1-53C4-4850-A089-0D1888289F43}" type="presOf" srcId="{EE572A98-A2E8-4507-8A15-85F0D8E9C728}" destId="{B96B2486-163C-442F-894D-042F4B35600F}" srcOrd="0" destOrd="0" presId="urn:microsoft.com/office/officeart/2005/8/layout/radial6#1"/>
    <dgm:cxn modelId="{45D3537F-4EB5-474F-B946-62D7E00A6733}" srcId="{52D50B0E-0360-43FC-804F-79A4AC603572}" destId="{BCB65194-7ADC-455B-9C0F-E8B7478CD56A}" srcOrd="0" destOrd="0" parTransId="{3DEDDCF6-FA91-4FBD-AA8C-4C40D3A293CF}" sibTransId="{145CF0E6-D795-4680-B5D0-0388C3CE035D}"/>
    <dgm:cxn modelId="{3AD345EF-59AF-41F4-9252-8FD0CB4EC393}" srcId="{EE572A98-A2E8-4507-8A15-85F0D8E9C728}" destId="{52D50B0E-0360-43FC-804F-79A4AC603572}" srcOrd="0" destOrd="0" parTransId="{77AAAA9C-BC7A-4E7F-85B9-CA6C470752D4}" sibTransId="{9121653E-501B-4C88-9C14-E31D1F66EE42}"/>
    <dgm:cxn modelId="{A36F87E9-E596-4573-B3A3-8FAC03514D72}" type="presOf" srcId="{E70E2CD7-8BAA-4082-A6D1-C2B3E9BB854A}" destId="{DAE709DD-18F5-41C8-B716-39CDC1E85518}" srcOrd="0" destOrd="0" presId="urn:microsoft.com/office/officeart/2005/8/layout/radial6#1"/>
    <dgm:cxn modelId="{2940CCEB-1E35-4E7F-85B5-A58F03EE85A7}" type="presParOf" srcId="{B96B2486-163C-442F-894D-042F4B35600F}" destId="{5609FDCD-4F30-4163-9B0A-A2EE314215D0}" srcOrd="0" destOrd="0" presId="urn:microsoft.com/office/officeart/2005/8/layout/radial6#1"/>
    <dgm:cxn modelId="{189CC933-447A-40EF-A383-943FB735636F}" type="presParOf" srcId="{B96B2486-163C-442F-894D-042F4B35600F}" destId="{BC58C27C-41C4-4043-837B-93EC8B549D99}" srcOrd="1" destOrd="0" presId="urn:microsoft.com/office/officeart/2005/8/layout/radial6#1"/>
    <dgm:cxn modelId="{9B84D16B-9013-4DC6-A8C8-F45335BD6C59}" type="presParOf" srcId="{B96B2486-163C-442F-894D-042F4B35600F}" destId="{50B96CF1-1766-42D3-98DE-99DDC7C777E1}" srcOrd="2" destOrd="0" presId="urn:microsoft.com/office/officeart/2005/8/layout/radial6#1"/>
    <dgm:cxn modelId="{7AA44530-1C86-4601-97A1-01F60A91E6F6}" type="presParOf" srcId="{B96B2486-163C-442F-894D-042F4B35600F}" destId="{1E356658-6170-4594-A9A7-127F87B32959}" srcOrd="3" destOrd="0" presId="urn:microsoft.com/office/officeart/2005/8/layout/radial6#1"/>
    <dgm:cxn modelId="{97D1B5C4-FA5A-4BCE-9A43-E9CC4177F8C5}" type="presParOf" srcId="{B96B2486-163C-442F-894D-042F4B35600F}" destId="{6FB443C8-A6C0-4CAF-A67F-FE831572A55A}" srcOrd="4" destOrd="0" presId="urn:microsoft.com/office/officeart/2005/8/layout/radial6#1"/>
    <dgm:cxn modelId="{6212EC44-395B-4A0F-AE58-67909EA30A8B}" type="presParOf" srcId="{B96B2486-163C-442F-894D-042F4B35600F}" destId="{D0DE03C8-3DF1-4ED4-A9E1-C42B41B9BF0C}" srcOrd="5" destOrd="0" presId="urn:microsoft.com/office/officeart/2005/8/layout/radial6#1"/>
    <dgm:cxn modelId="{AFA15DE1-A475-4632-BC8D-9C18AA54E947}" type="presParOf" srcId="{B96B2486-163C-442F-894D-042F4B35600F}" destId="{0635B4AC-92CF-4911-B9F7-B5DCAE953566}" srcOrd="6" destOrd="0" presId="urn:microsoft.com/office/officeart/2005/8/layout/radial6#1"/>
    <dgm:cxn modelId="{AC187724-2A82-4EBA-986D-E9F5AF78A582}" type="presParOf" srcId="{B96B2486-163C-442F-894D-042F4B35600F}" destId="{6CD0BA01-837A-4F6E-A002-A90785199D99}" srcOrd="7" destOrd="0" presId="urn:microsoft.com/office/officeart/2005/8/layout/radial6#1"/>
    <dgm:cxn modelId="{E4EF964C-6153-4274-9F86-61C213BD5D75}" type="presParOf" srcId="{B96B2486-163C-442F-894D-042F4B35600F}" destId="{DD87503E-87B6-48E7-9570-1D706BECC648}" srcOrd="8" destOrd="0" presId="urn:microsoft.com/office/officeart/2005/8/layout/radial6#1"/>
    <dgm:cxn modelId="{6A553A70-1321-4BBF-BC09-7F5B58C540D2}" type="presParOf" srcId="{B96B2486-163C-442F-894D-042F4B35600F}" destId="{2C748E3E-7B07-42E8-8FB5-1601BFB1F8B4}" srcOrd="9" destOrd="0" presId="urn:microsoft.com/office/officeart/2005/8/layout/radial6#1"/>
    <dgm:cxn modelId="{6405C635-E72B-4B31-BE72-9BF01E4E0E32}" type="presParOf" srcId="{B96B2486-163C-442F-894D-042F4B35600F}" destId="{BBAAD765-1F03-49D4-98C9-728359002743}" srcOrd="10" destOrd="0" presId="urn:microsoft.com/office/officeart/2005/8/layout/radial6#1"/>
    <dgm:cxn modelId="{72BDDDA4-C88D-45BE-A347-F5013092FC52}" type="presParOf" srcId="{B96B2486-163C-442F-894D-042F4B35600F}" destId="{80DFDC9A-8ACA-46B8-B3E7-E0BC5A97BA11}" srcOrd="11" destOrd="0" presId="urn:microsoft.com/office/officeart/2005/8/layout/radial6#1"/>
    <dgm:cxn modelId="{C3749184-B338-469B-907A-128B2C3BD787}" type="presParOf" srcId="{B96B2486-163C-442F-894D-042F4B35600F}" destId="{DAE709DD-18F5-41C8-B716-39CDC1E85518}" srcOrd="12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365C2-9683-4DC6-B835-CAAFA18797BE}">
      <dsp:nvSpPr>
        <dsp:cNvPr id="0" name=""/>
        <dsp:cNvSpPr/>
      </dsp:nvSpPr>
      <dsp:spPr>
        <a:xfrm>
          <a:off x="0" y="225669"/>
          <a:ext cx="6513603" cy="41066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500" kern="1200" dirty="0"/>
            <a:t>LESIONES NEUROLOGICAS </a:t>
          </a:r>
        </a:p>
        <a:p>
          <a:pPr marL="0" lvl="0" indent="0" algn="l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500" kern="1200" dirty="0"/>
            <a:t>+</a:t>
          </a:r>
        </a:p>
        <a:p>
          <a:pPr marL="0" lvl="0" indent="0" algn="l" defTabSz="2000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500" kern="1200" dirty="0"/>
            <a:t>LESIONES ORTOPEDICAS</a:t>
          </a:r>
          <a:endParaRPr lang="es-AR" sz="4500" kern="1200" dirty="0"/>
        </a:p>
      </dsp:txBody>
      <dsp:txXfrm>
        <a:off x="0" y="225669"/>
        <a:ext cx="6513603" cy="4106699"/>
      </dsp:txXfrm>
    </dsp:sp>
    <dsp:sp modelId="{00181A84-76E8-460F-AA65-8CA68C0E3A8B}">
      <dsp:nvSpPr>
        <dsp:cNvPr id="0" name=""/>
        <dsp:cNvSpPr/>
      </dsp:nvSpPr>
      <dsp:spPr>
        <a:xfrm>
          <a:off x="0" y="4332369"/>
          <a:ext cx="6513603" cy="1327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57150" rIns="320040" bIns="57150" numCol="1" spcCol="1270" anchor="t" anchorCtr="0">
          <a:noAutofit/>
        </a:bodyPr>
        <a:lstStyle/>
        <a:p>
          <a:pPr marL="285750" lvl="1" indent="-285750" algn="l" defTabSz="15557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3500" kern="1200" dirty="0"/>
            <a:t>EQUILIBRIO ESTATICO</a:t>
          </a:r>
          <a:endParaRPr lang="es-AR" sz="3500" kern="1200" dirty="0"/>
        </a:p>
        <a:p>
          <a:pPr marL="285750" lvl="1" indent="-285750" algn="l" defTabSz="15557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3500" kern="1200" dirty="0"/>
            <a:t>UNILATERAL / BILATERAL</a:t>
          </a:r>
          <a:endParaRPr lang="es-AR" sz="3500" kern="1200" dirty="0"/>
        </a:p>
      </dsp:txBody>
      <dsp:txXfrm>
        <a:off x="0" y="4332369"/>
        <a:ext cx="6513603" cy="13273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709DD-18F5-41C8-B716-39CDC1E85518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748E3E-7B07-42E8-8FB5-1601BFB1F8B4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35B4AC-92CF-4911-B9F7-B5DCAE953566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0"/>
            <a:gd name="adj2" fmla="val 5400000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56658-6170-4594-A9A7-127F87B32959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16200000"/>
            <a:gd name="adj2" fmla="val 0"/>
            <a:gd name="adj3" fmla="val 4638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09FDCD-4F30-4163-9B0A-A2EE314215D0}">
      <dsp:nvSpPr>
        <dsp:cNvPr id="0" name=""/>
        <dsp:cNvSpPr/>
      </dsp:nvSpPr>
      <dsp:spPr>
        <a:xfrm>
          <a:off x="4487614" y="1405483"/>
          <a:ext cx="1540371" cy="15403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EQUILIBRIO DINAMICO</a:t>
          </a:r>
          <a:endParaRPr lang="es-AR" sz="1700" kern="1200" dirty="0"/>
        </a:p>
      </dsp:txBody>
      <dsp:txXfrm>
        <a:off x="4487614" y="1405483"/>
        <a:ext cx="1540371" cy="1540371"/>
      </dsp:txXfrm>
    </dsp:sp>
    <dsp:sp modelId="{BC58C27C-41C4-4043-837B-93EC8B549D99}">
      <dsp:nvSpPr>
        <dsp:cNvPr id="0" name=""/>
        <dsp:cNvSpPr/>
      </dsp:nvSpPr>
      <dsp:spPr>
        <a:xfrm>
          <a:off x="4718670" y="1448"/>
          <a:ext cx="1078259" cy="10782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TIME UP AND GO</a:t>
          </a:r>
          <a:endParaRPr lang="es-AR" sz="1400" kern="1200" dirty="0"/>
        </a:p>
      </dsp:txBody>
      <dsp:txXfrm>
        <a:off x="4718670" y="1448"/>
        <a:ext cx="1078259" cy="1078259"/>
      </dsp:txXfrm>
    </dsp:sp>
    <dsp:sp modelId="{6FB443C8-A6C0-4CAF-A67F-FE831572A55A}">
      <dsp:nvSpPr>
        <dsp:cNvPr id="0" name=""/>
        <dsp:cNvSpPr/>
      </dsp:nvSpPr>
      <dsp:spPr>
        <a:xfrm>
          <a:off x="6353761" y="1636539"/>
          <a:ext cx="1078259" cy="10782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TURN TEST</a:t>
          </a:r>
          <a:endParaRPr lang="es-AR" sz="1400" kern="1200" dirty="0"/>
        </a:p>
      </dsp:txBody>
      <dsp:txXfrm>
        <a:off x="6353761" y="1636539"/>
        <a:ext cx="1078259" cy="1078259"/>
      </dsp:txXfrm>
    </dsp:sp>
    <dsp:sp modelId="{6CD0BA01-837A-4F6E-A002-A90785199D99}">
      <dsp:nvSpPr>
        <dsp:cNvPr id="0" name=""/>
        <dsp:cNvSpPr/>
      </dsp:nvSpPr>
      <dsp:spPr>
        <a:xfrm>
          <a:off x="4718670" y="3271630"/>
          <a:ext cx="1078259" cy="10782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TEST DE LOS 6 MINUTOS</a:t>
          </a:r>
          <a:endParaRPr lang="es-AR" sz="1400" kern="1200" dirty="0"/>
        </a:p>
      </dsp:txBody>
      <dsp:txXfrm>
        <a:off x="4718670" y="3271630"/>
        <a:ext cx="1078259" cy="1078259"/>
      </dsp:txXfrm>
    </dsp:sp>
    <dsp:sp modelId="{BBAAD765-1F03-49D4-98C9-728359002743}">
      <dsp:nvSpPr>
        <dsp:cNvPr id="0" name=""/>
        <dsp:cNvSpPr/>
      </dsp:nvSpPr>
      <dsp:spPr>
        <a:xfrm>
          <a:off x="3083579" y="1636539"/>
          <a:ext cx="1078259" cy="10782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TEST DE LOS 10 METROS</a:t>
          </a:r>
          <a:endParaRPr lang="es-AR" sz="1400" kern="1200" dirty="0"/>
        </a:p>
      </dsp:txBody>
      <dsp:txXfrm>
        <a:off x="3083579" y="1636539"/>
        <a:ext cx="1078259" cy="1078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#1">
  <dgm:title val=""/>
  <dgm:desc val=""/>
  <dgm:catLst>
    <dgm:cat type="cycle" pri="9000"/>
    <dgm:cat type="relationship" pri="101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DB039-0ECE-457D-9226-55102901FA68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25E8D-FDDD-48D6-A802-F9FAD2628A7B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80816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089DF-7CB3-41DB-B9AD-C19F943CA42E}" type="datetimeFigureOut">
              <a:rPr lang="es-AR" smtClean="0"/>
              <a:pPr/>
              <a:t>18/06/2021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A50B-DB8D-4E36-989E-D85BB86F777D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579427" y="2538483"/>
            <a:ext cx="7055892" cy="2388358"/>
          </a:xfrm>
          <a:prstGeom prst="rect">
            <a:avLst/>
          </a:prstGeom>
          <a:solidFill>
            <a:srgbClr val="31BEC1"/>
          </a:solidFill>
          <a:ln>
            <a:solidFill>
              <a:srgbClr val="248A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F1EB7A-2555-40A4-BBCC-4033FE9E2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2382" y="2122099"/>
            <a:ext cx="6578271" cy="3352473"/>
          </a:xfrm>
          <a:noFill/>
        </p:spPr>
        <p:txBody>
          <a:bodyPr anchor="ctr">
            <a:norm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SUBMODULOS DE TECNOLOGIA ASISTIVA EN REHABILITACION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314D2D28-225F-485F-AC99-7F34D816A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717" y="4528870"/>
            <a:ext cx="11179835" cy="1276708"/>
          </a:xfrm>
          <a:noFill/>
        </p:spPr>
        <p:txBody>
          <a:bodyPr>
            <a:noAutofit/>
          </a:bodyPr>
          <a:lstStyle/>
          <a:p>
            <a:pPr algn="l"/>
            <a:endParaRPr lang="es-MX" sz="1600" i="1" dirty="0"/>
          </a:p>
          <a:p>
            <a:endParaRPr lang="es-AR" sz="1600" i="1" dirty="0"/>
          </a:p>
          <a:p>
            <a:r>
              <a:rPr lang="es-AR" sz="1600" b="1" i="1" dirty="0"/>
              <a:t>CLINICA REHABILITACION INTEGRAL ALSINA </a:t>
            </a:r>
          </a:p>
          <a:p>
            <a:r>
              <a:rPr lang="es-AR" sz="1600" b="1" i="1" dirty="0"/>
              <a:t>(CRIA  SALUD)</a:t>
            </a:r>
          </a:p>
          <a:p>
            <a:r>
              <a:rPr lang="es-AR" sz="1600" b="1" i="1" dirty="0"/>
              <a:t>CALIDAD DE MOVIMIENTO Y VANGUARDIA EN TECNOLOGIA DE REHABILITACION</a:t>
            </a:r>
          </a:p>
          <a:p>
            <a:endParaRPr lang="es-AR" sz="1600" i="1" dirty="0"/>
          </a:p>
          <a:p>
            <a:endParaRPr lang="es-AR" sz="16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76045"/>
            <a:ext cx="12192000" cy="237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890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4 Grupo"/>
          <p:cNvGrpSpPr/>
          <p:nvPr/>
        </p:nvGrpSpPr>
        <p:grpSpPr>
          <a:xfrm>
            <a:off x="1492376" y="2286009"/>
            <a:ext cx="9661585" cy="1785667"/>
            <a:chOff x="1008615" y="2064127"/>
            <a:chExt cx="9506984" cy="1353688"/>
          </a:xfrm>
        </p:grpSpPr>
        <p:sp>
          <p:nvSpPr>
            <p:cNvPr id="6" name="5 Rectángulo"/>
            <p:cNvSpPr/>
            <p:nvPr/>
          </p:nvSpPr>
          <p:spPr>
            <a:xfrm>
              <a:off x="1414057" y="2193523"/>
              <a:ext cx="9101542" cy="122429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2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2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1008615" y="2064127"/>
              <a:ext cx="9101542" cy="122429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bg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71" tIns="129571" rIns="129571" bIns="129571" numCol="1" spcCol="1270" anchor="ctr" anchorCtr="0">
              <a:noAutofit/>
            </a:bodyPr>
            <a:lstStyle/>
            <a:p>
              <a:pPr lvl="0" algn="l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5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59140" y="1815153"/>
            <a:ext cx="121328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AR" sz="2400" b="1" u="sng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BENEFICIOS: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Mejora excepcionalmente la problemática de fuerza que afecta diversas patologías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Mejora el trabajo cardiovascular  y respiratorio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Reduce así el numero de </a:t>
            </a:r>
            <a:r>
              <a:rPr lang="es-AR" sz="2400" b="1" dirty="0" err="1" smtClean="0"/>
              <a:t>intercurrencias</a:t>
            </a:r>
            <a:r>
              <a:rPr lang="es-AR" sz="2400" b="1" dirty="0" smtClean="0"/>
              <a:t> que puedan interrumpir la Rehabilitación y producir una nueva hospitalización</a:t>
            </a:r>
            <a:endParaRPr lang="en-US" sz="2400" b="1" dirty="0" smtClean="0"/>
          </a:p>
          <a:p>
            <a:endParaRPr lang="es-A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" y="0"/>
            <a:ext cx="6172783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BA3D9D-4FBA-44B5-8AC5-7CE306E1F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60560"/>
            <a:ext cx="4364195" cy="20254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dirty="0" smtClean="0"/>
              <a:t>XCITE </a:t>
            </a:r>
            <a:r>
              <a:rPr lang="en-US" sz="6000" b="1" dirty="0"/>
              <a:t>FES SYSTEM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B38128BD-B61C-4E71-B3AC-66CC7389B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568" r="16335"/>
          <a:stretch/>
        </p:blipFill>
        <p:spPr>
          <a:xfrm>
            <a:off x="5" y="0"/>
            <a:ext cx="602413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898823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8E0364-EFA3-4201-85CA-C7E66ACA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33"/>
            <a:ext cx="5314536" cy="1325563"/>
          </a:xfrm>
        </p:spPr>
        <p:txBody>
          <a:bodyPr>
            <a:normAutofit fontScale="90000"/>
          </a:bodyPr>
          <a:lstStyle/>
          <a:p>
            <a:r>
              <a:rPr lang="es-AR" sz="3200" dirty="0"/>
              <a:t>Combina electroestimulación y actividades funcionales tanto de MMSS, MMII y también </a:t>
            </a:r>
            <a:r>
              <a:rPr lang="es-AR" sz="3200" dirty="0" err="1"/>
              <a:t>core</a:t>
            </a:r>
            <a:r>
              <a:rPr lang="es-AR" sz="3200" dirty="0"/>
              <a:t> </a:t>
            </a:r>
            <a:r>
              <a:rPr lang="es-AR" sz="3200" dirty="0" err="1"/>
              <a:t>stability</a:t>
            </a:r>
            <a:r>
              <a:rPr lang="es-AR" sz="3200" dirty="0"/>
              <a:t> </a:t>
            </a:r>
            <a:r>
              <a:rPr lang="es-AR" sz="2100" dirty="0"/>
              <a:t/>
            </a:r>
            <a:br>
              <a:rPr lang="es-AR" sz="2100" dirty="0"/>
            </a:br>
            <a:endParaRPr lang="es-AR" sz="21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55FC91-6AF2-494F-ABC1-2E55DED2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6" y="2279025"/>
            <a:ext cx="5314543" cy="3884715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es-AR" sz="1800" dirty="0"/>
          </a:p>
          <a:p>
            <a:pPr marL="0" indent="0">
              <a:buNone/>
            </a:pPr>
            <a:r>
              <a:rPr lang="es-AR" sz="2400" dirty="0"/>
              <a:t>La electroestimulación en MS es altamente recomendable según las guías mundiales de ACV </a:t>
            </a:r>
          </a:p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r>
              <a:rPr lang="es-AR" sz="2400" dirty="0"/>
              <a:t>La electroestimulación en MI en combinación con actividades funcionales es recomendable según las guías mundiales de ACV</a:t>
            </a:r>
          </a:p>
          <a:p>
            <a:pPr marL="0" indent="0">
              <a:buNone/>
            </a:pPr>
            <a:endParaRPr lang="es-AR" sz="2400" dirty="0"/>
          </a:p>
          <a:p>
            <a:pPr marL="0" indent="0">
              <a:buNone/>
            </a:pPr>
            <a:r>
              <a:rPr lang="es-AR" sz="2400" dirty="0"/>
              <a:t>Tiene 12 canales para poder estimular todos los grupos musculares necesarios para la actividad de nuestra elección</a:t>
            </a:r>
          </a:p>
        </p:txBody>
      </p:sp>
      <p:sp>
        <p:nvSpPr>
          <p:cNvPr id="25" name="Freeform: Shape 18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6582783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0">
            <a:extLst>
              <a:ext uri="{FF2B5EF4-FFF2-40B4-BE49-F238E27FC236}">
                <a16:creationId xmlns:a16="http://schemas.microsoft.com/office/drawing/2014/main" xmlns="" id="{52AC6D7F-F068-4E11-BB06-F601D89BB9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A61D9A9F-847F-44A1-90C3-EE9FB0826F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4062" y="643002"/>
            <a:ext cx="3796791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3217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54675" y="1064530"/>
            <a:ext cx="120373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es-AR" sz="2800" b="1" u="sng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</a:t>
            </a:r>
            <a:r>
              <a:rPr lang="es-AR" sz="2800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es-AR" sz="2800" dirty="0" smtClean="0">
              <a:solidFill>
                <a:srgbClr val="31BEC1"/>
              </a:solidFill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800" b="1" dirty="0" smtClean="0"/>
              <a:t> El trabajo combinado de </a:t>
            </a:r>
            <a:r>
              <a:rPr lang="es-AR" sz="2800" b="1" dirty="0" err="1" smtClean="0"/>
              <a:t>electroestimulación</a:t>
            </a:r>
            <a:r>
              <a:rPr lang="es-AR" sz="2800" b="1" dirty="0" smtClean="0"/>
              <a:t> y actividades funcionales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800" b="1" dirty="0" smtClean="0"/>
              <a:t> Mejora la fuerza muscular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800" b="1" dirty="0" smtClean="0"/>
              <a:t>Promueve la calidad de movimiento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800" b="1" dirty="0" smtClean="0"/>
              <a:t>Acorta los tiempos en la rehabilitación de nuestros pacientes.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endParaRPr lang="es-A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" y="0"/>
            <a:ext cx="6172783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3F71AF-7C2C-4AC8-845F-D24842DA0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9732" y="1337489"/>
            <a:ext cx="5982269" cy="251672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000" dirty="0"/>
              <a:t/>
            </a:r>
            <a:br>
              <a:rPr lang="en-US" sz="6000" dirty="0"/>
            </a:br>
            <a:r>
              <a:rPr lang="en-US" sz="7300" b="1" dirty="0" err="1" smtClean="0"/>
              <a:t>MOTOmed</a:t>
            </a:r>
            <a:r>
              <a:rPr lang="en-US" sz="7300" b="1" dirty="0" smtClean="0"/>
              <a:t> VIVA II C/ FES</a:t>
            </a:r>
            <a:br>
              <a:rPr lang="en-US" sz="7300" b="1" dirty="0" smtClean="0"/>
            </a:br>
            <a:r>
              <a:rPr lang="en-US" i="1" dirty="0" smtClean="0"/>
              <a:t>(</a:t>
            </a:r>
            <a:r>
              <a:rPr lang="en-US" sz="2700" i="1" dirty="0" err="1"/>
              <a:t>Miembro</a:t>
            </a:r>
            <a:r>
              <a:rPr lang="en-US" sz="2700" i="1" dirty="0"/>
              <a:t> Sup. e Inf.)</a:t>
            </a:r>
            <a:endParaRPr lang="en-US" sz="4000" i="1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4371A3ED-A619-4E0B-BDE0-B1139C986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10"/>
            <a:ext cx="6096000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25515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11C9C3-7B26-4A78-9795-5F949555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33"/>
            <a:ext cx="5314536" cy="1325563"/>
          </a:xfrm>
        </p:spPr>
        <p:txBody>
          <a:bodyPr>
            <a:normAutofit fontScale="90000"/>
          </a:bodyPr>
          <a:lstStyle/>
          <a:p>
            <a:r>
              <a:rPr lang="es-AR" dirty="0"/>
              <a:t>Electroestimulación funcional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A1F2437-55BD-4CE9-9F8A-FE1787957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6" y="2279018"/>
            <a:ext cx="5314543" cy="3375920"/>
          </a:xfrm>
        </p:spPr>
        <p:txBody>
          <a:bodyPr anchor="t">
            <a:normAutofit/>
          </a:bodyPr>
          <a:lstStyle/>
          <a:p>
            <a:endParaRPr lang="es-AR" dirty="0"/>
          </a:p>
          <a:p>
            <a:r>
              <a:rPr lang="es-AR" dirty="0"/>
              <a:t>Entrenamiento de fuerza muscular tanto en MMII como en MMSS en pacientes con lesión neurológica y miopatía por </a:t>
            </a:r>
            <a:r>
              <a:rPr lang="es-AR" dirty="0" smtClean="0"/>
              <a:t>desuso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6582783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52AC6D7F-F068-4E11-BB06-F601D89BB9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86F38B60-2568-48D9-8368-8BC1388D5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4062" y="643002"/>
            <a:ext cx="3796791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04518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521122" y="18015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AR" dirty="0"/>
          </a:p>
        </p:txBody>
      </p:sp>
      <p:sp>
        <p:nvSpPr>
          <p:cNvPr id="8" name="7 Rectángulo"/>
          <p:cNvSpPr/>
          <p:nvPr/>
        </p:nvSpPr>
        <p:spPr>
          <a:xfrm>
            <a:off x="536810" y="1680402"/>
            <a:ext cx="110501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b="1" u="sng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BENEFICIOS: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ES" sz="2800" b="1" dirty="0" smtClean="0"/>
              <a:t>La </a:t>
            </a:r>
            <a:r>
              <a:rPr lang="es-ES" sz="2800" b="1" dirty="0" err="1" smtClean="0"/>
              <a:t>Bicifes</a:t>
            </a:r>
            <a:r>
              <a:rPr lang="es-ES" sz="2800" b="1" dirty="0" smtClean="0"/>
              <a:t> mejora los tiempos de entrenamiento de fuerza muscular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ES" sz="2800" b="1" dirty="0" smtClean="0"/>
              <a:t>Mejora la calidad de movimientos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800" b="1" dirty="0" smtClean="0"/>
              <a:t>Proporciona un </a:t>
            </a:r>
            <a:r>
              <a:rPr lang="es-AR" sz="2800" b="1" dirty="0" err="1" smtClean="0"/>
              <a:t>Biofeedback</a:t>
            </a:r>
            <a:r>
              <a:rPr lang="es-AR" sz="2800" b="1" dirty="0" smtClean="0"/>
              <a:t> detallado</a:t>
            </a:r>
            <a:endParaRPr lang="es-ES" sz="28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ES" sz="2800" b="1" dirty="0" smtClean="0"/>
              <a:t>Reduce los tiempos de Rehabilitación para el paciente.</a:t>
            </a:r>
            <a:endParaRPr lang="es-AR" sz="2800" b="1" dirty="0" smtClean="0"/>
          </a:p>
          <a:p>
            <a:pPr>
              <a:lnSpc>
                <a:spcPct val="150000"/>
              </a:lnSpc>
            </a:pPr>
            <a:endParaRPr lang="es-AR" sz="2800" b="1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3F71AF-7C2C-4AC8-845F-D24842DA0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458" y="461683"/>
            <a:ext cx="3651407" cy="141079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8900" b="1" dirty="0" smtClean="0"/>
              <a:t>MOTMI</a:t>
            </a:r>
            <a:r>
              <a:rPr lang="en-US" sz="6000" b="1" dirty="0" smtClean="0"/>
              <a:t> </a:t>
            </a:r>
            <a:endParaRPr lang="en-US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617233" y="2052821"/>
            <a:ext cx="614175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500" dirty="0" smtClean="0"/>
              <a:t>-Motmi es una plataforma de rehabilitación virtual, creada especialmente para  la rehabilitación de pacientes con lesiones traumatológicas y neurológicas</a:t>
            </a:r>
          </a:p>
          <a:p>
            <a:endParaRPr lang="es-AR" sz="2500" dirty="0" smtClean="0"/>
          </a:p>
          <a:p>
            <a:r>
              <a:rPr lang="es-AR" sz="2500" dirty="0" smtClean="0"/>
              <a:t>-Motmi permite la realización de actividades de rehabilitación, desde el hogar de los pacientes, a través de un usuario que es generado por los profesionales de la clinica con un tratamiento personalizado y especializado.</a:t>
            </a:r>
            <a:endParaRPr lang="es-AR" sz="2500" dirty="0"/>
          </a:p>
        </p:txBody>
      </p:sp>
      <p:pic>
        <p:nvPicPr>
          <p:cNvPr id="1028" name="Picture 4" descr="C:\Users\lcroce\AppData\Local\Microsoft\Windows\Temporary Internet Files\Content.Outlook\T8A5WCJ2\WhatsApp Image 2021-06-17 at 12 40 55 PM (1)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3603009" cy="6858000"/>
          </a:xfrm>
          <a:prstGeom prst="flowChartDelay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5515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1333548"/>
            <a:ext cx="12191999" cy="4219617"/>
          </a:xfrm>
          <a:prstGeom prst="rect">
            <a:avLst/>
          </a:prstGeom>
          <a:gradFill>
            <a:gsLst>
              <a:gs pos="0">
                <a:schemeClr val="tx1">
                  <a:lumMod val="50000"/>
                  <a:lumOff val="50000"/>
                </a:schemeClr>
              </a:gs>
              <a:gs pos="40000">
                <a:schemeClr val="bg1">
                  <a:tint val="45000"/>
                  <a:shade val="99000"/>
                  <a:satMod val="350000"/>
                </a:schemeClr>
              </a:gs>
              <a:gs pos="100000">
                <a:schemeClr val="bg1">
                  <a:shade val="20000"/>
                  <a:satMod val="255000"/>
                </a:schemeClr>
              </a:gs>
            </a:gsLst>
            <a:lin ang="2700000" scaled="1"/>
          </a:gradFill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ct val="0"/>
              </a:spcBef>
              <a:defRPr/>
            </a:pPr>
            <a:r>
              <a:rPr lang="es-ES" sz="2800" b="1" u="sng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BENEFICIOS: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lang="es-ES" dirty="0" smtClean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AR" sz="2800" b="1" dirty="0" smtClean="0"/>
              <a:t>Motiva al Paciente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AR" sz="2800" b="1" dirty="0" smtClean="0"/>
              <a:t>Ofrece una estimulación mediante actividades desarrolladas con un componente lúdico interactivo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AR" sz="2800" b="1" dirty="0" smtClean="0"/>
              <a:t>Mantiene su atención alerta y lo ayuda a concentrarse en el movimiento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AR" sz="2800" b="1" dirty="0" smtClean="0"/>
              <a:t>Mejora la permanencia en el tratamiento.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5490689" y="1752571"/>
            <a:ext cx="614175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500" dirty="0" smtClean="0"/>
              <a:t>La realidad virtual 3D se vive en tiempo real y se adapta a las necesidades terapéuticas de cada paciente. Incluso, usándose en forma individual o combinada con otras tecnologías.</a:t>
            </a:r>
          </a:p>
          <a:p>
            <a:endParaRPr lang="es-AR" sz="2500" dirty="0" smtClean="0"/>
          </a:p>
          <a:p>
            <a:r>
              <a:rPr lang="es-AR" sz="2500" dirty="0" smtClean="0"/>
              <a:t> Permite el tratamiento individual y personalizado por un profesional de cada área para el paciente, avalado científicamente.</a:t>
            </a:r>
          </a:p>
          <a:p>
            <a:endParaRPr lang="es-AR" sz="2500" dirty="0" smtClean="0"/>
          </a:p>
          <a:p>
            <a:r>
              <a:rPr lang="es-AR" sz="2500" dirty="0" smtClean="0"/>
              <a:t>La realidad virtual es capaz de convencer al paciente de que lo que está viviendo a través de sus gafas es su propia realidad. </a:t>
            </a:r>
          </a:p>
        </p:txBody>
      </p:sp>
      <p:pic>
        <p:nvPicPr>
          <p:cNvPr id="2050" name="Picture 2" descr="C:\Users\lcroce\AppData\Local\Microsoft\Windows\Temporary Internet Files\Content.Outlook\T8A5WCJ2\WhatsApp Image 2021-06-17 at 12 41 07 PM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" y="0"/>
            <a:ext cx="5143500" cy="6858000"/>
          </a:xfrm>
          <a:prstGeom prst="rect">
            <a:avLst/>
          </a:prstGeom>
          <a:noFill/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5522796" y="829155"/>
            <a:ext cx="5873085" cy="876823"/>
          </a:xfrm>
        </p:spPr>
        <p:txBody>
          <a:bodyPr>
            <a:normAutofit/>
          </a:bodyPr>
          <a:lstStyle/>
          <a:p>
            <a:r>
              <a:rPr lang="es-AR" sz="2800" b="1" dirty="0" smtClean="0"/>
              <a:t>OCULUS </a:t>
            </a:r>
            <a:r>
              <a:rPr lang="es-AR" sz="2800" b="1" dirty="0" err="1" smtClean="0"/>
              <a:t>Quest</a:t>
            </a:r>
            <a:r>
              <a:rPr lang="es-AR" sz="2800" b="1" dirty="0" smtClean="0"/>
              <a:t>- </a:t>
            </a:r>
            <a:r>
              <a:rPr lang="es-AR" sz="2800" b="1" i="1" dirty="0" smtClean="0"/>
              <a:t>Realidad Virtual</a:t>
            </a:r>
            <a:endParaRPr lang="es-AR" sz="2800" b="1" i="1" dirty="0"/>
          </a:p>
        </p:txBody>
      </p:sp>
    </p:spTree>
    <p:extLst>
      <p:ext uri="{BB962C8B-B14F-4D97-AF65-F5344CB8AC3E}">
        <p14:creationId xmlns:p14="http://schemas.microsoft.com/office/powerpoint/2010/main" xmlns="" val="1255156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" y="0"/>
            <a:ext cx="6172783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13F71AF-7C2C-4AC8-845F-D24842DA0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517" y="2183649"/>
            <a:ext cx="4645251" cy="191622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000" b="1" dirty="0" smtClean="0"/>
              <a:t>POWER </a:t>
            </a:r>
            <a:r>
              <a:rPr lang="en-US" sz="6000" b="1" dirty="0"/>
              <a:t>BALANCE</a:t>
            </a:r>
          </a:p>
        </p:txBody>
      </p:sp>
      <p:pic>
        <p:nvPicPr>
          <p:cNvPr id="5" name="Marcador de contenido 4" descr="Imagen que contiene deporte, hombre, persona, de pie&#10;&#10;Descripción generada automáticamente">
            <a:extLst>
              <a:ext uri="{FF2B5EF4-FFF2-40B4-BE49-F238E27FC236}">
                <a16:creationId xmlns:a16="http://schemas.microsoft.com/office/drawing/2014/main" xmlns="" id="{4371A3ED-A619-4E0B-BDE0-B1139C986A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159"/>
          <a:stretch/>
        </p:blipFill>
        <p:spPr>
          <a:xfrm>
            <a:off x="25" y="10"/>
            <a:ext cx="602413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28323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82138" y="1604481"/>
            <a:ext cx="1153235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s-ES" sz="2800" b="1" u="sng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BENEFICIOS: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ES" sz="2800" b="1" dirty="0" smtClean="0"/>
              <a:t>Genera un aumento o modificación de la realidad a través de videojuegos o software con fines terapéuticos.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ES" sz="2800" b="1" dirty="0" smtClean="0"/>
              <a:t>Permite una estimulación diferente y completa, ya que el entorno no altera esta realidad.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es-ES" sz="2800" b="1" dirty="0" smtClean="0"/>
              <a:t>Permite situar al paciente en cualquier otro ámbito o realidad</a:t>
            </a:r>
          </a:p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s-ES" sz="2800" b="1" dirty="0" smtClean="0"/>
              <a:t>sin la necesidad de moverlo y así, llevar a cabo el tratamiento acorde a cada paciente según su patología</a:t>
            </a:r>
            <a:endParaRPr lang="es-AR" sz="2800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3 Marcador de contenido" descr="log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541136"/>
            <a:ext cx="12192000" cy="3646311"/>
          </a:xfrm>
        </p:spPr>
      </p:pic>
      <p:sp>
        <p:nvSpPr>
          <p:cNvPr id="6" name="5 CuadroTexto"/>
          <p:cNvSpPr txBox="1"/>
          <p:nvPr/>
        </p:nvSpPr>
        <p:spPr>
          <a:xfrm>
            <a:off x="3304353" y="4063169"/>
            <a:ext cx="51844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Adolfo Alsina 1662/1666/1668. </a:t>
            </a:r>
          </a:p>
          <a:p>
            <a:pPr algn="ctr"/>
            <a:r>
              <a:rPr lang="es-AR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CABA (CP1088)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16128" y="3277283"/>
            <a:ext cx="2716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000" b="1" u="sng" dirty="0" smtClean="0">
                <a:solidFill>
                  <a:schemeClr val="bg1"/>
                </a:solidFill>
              </a:rPr>
              <a:t>CRIA SALUD</a:t>
            </a:r>
            <a:endParaRPr lang="es-AR" sz="4000" b="1" u="sng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Users\lcroce\Desktop\dante\Fotos de web 17-6\descarga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07507" y="5095284"/>
            <a:ext cx="357984" cy="357984"/>
          </a:xfrm>
          <a:prstGeom prst="ellipse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4162568" y="5063234"/>
            <a:ext cx="3858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4382-1391 </a:t>
            </a:r>
            <a:r>
              <a:rPr lang="es-AR" sz="2400" b="1" dirty="0" smtClean="0">
                <a:solidFill>
                  <a:schemeClr val="bg2"/>
                </a:solidFill>
              </a:rPr>
              <a:t>/ </a:t>
            </a:r>
            <a:r>
              <a:rPr lang="es-AR" sz="2400" b="1" dirty="0" smtClean="0">
                <a:solidFill>
                  <a:schemeClr val="bg1"/>
                </a:solidFill>
              </a:rPr>
              <a:t>4381-6901/8686</a:t>
            </a:r>
            <a:endParaRPr lang="es-AR" sz="2400" b="1" dirty="0">
              <a:solidFill>
                <a:schemeClr val="bg1"/>
              </a:solidFill>
            </a:endParaRPr>
          </a:p>
        </p:txBody>
      </p:sp>
      <p:sp>
        <p:nvSpPr>
          <p:cNvPr id="1032" name="AutoShape 8" descr="Descarga Icono Instagram Gratis | Logo de instagram, Logotipo de instagram,  Simbolos de redes soci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4" name="AutoShape 10" descr="Descarga Icono Instagram Gratis | Logo de instagram, Logotipo de instagram,  Simbolos de redes soci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6" name="AutoShape 12" descr="Descarga Icono Instagram Gratis | Logo de instagram, Logotipo de instagram,  Simbolos de redes soci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1037" name="Picture 13" descr="C:\Users\lcroce\Desktop\dante\Fotos de web 17-6\descarg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2752" y="5510456"/>
            <a:ext cx="383273" cy="383273"/>
          </a:xfrm>
          <a:prstGeom prst="ellipse">
            <a:avLst/>
          </a:prstGeom>
          <a:noFill/>
        </p:spPr>
      </p:pic>
      <p:sp>
        <p:nvSpPr>
          <p:cNvPr id="19" name="18 CuadroTexto"/>
          <p:cNvSpPr txBox="1"/>
          <p:nvPr/>
        </p:nvSpPr>
        <p:spPr>
          <a:xfrm>
            <a:off x="4133942" y="5457001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@</a:t>
            </a:r>
            <a:r>
              <a:rPr lang="es-AR" sz="2400" b="1" dirty="0" err="1" smtClean="0">
                <a:solidFill>
                  <a:schemeClr val="bg1"/>
                </a:solidFill>
              </a:rPr>
              <a:t>C</a:t>
            </a:r>
            <a:r>
              <a:rPr lang="es-AR" sz="2400" b="1" dirty="0" err="1" smtClean="0">
                <a:solidFill>
                  <a:schemeClr val="bg1"/>
                </a:solidFill>
              </a:rPr>
              <a:t>riasalud</a:t>
            </a:r>
            <a:endParaRPr lang="es-AR" sz="2400" b="1" dirty="0">
              <a:solidFill>
                <a:schemeClr val="bg1"/>
              </a:solidFill>
            </a:endParaRPr>
          </a:p>
        </p:txBody>
      </p:sp>
      <p:pic>
        <p:nvPicPr>
          <p:cNvPr id="1038" name="Picture 14" descr="C:\Users\lcroce\Desktop\dante\Fotos de web 17-6\descarga (2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2179" y="6339933"/>
            <a:ext cx="396921" cy="396921"/>
          </a:xfrm>
          <a:prstGeom prst="ellipse">
            <a:avLst/>
          </a:prstGeom>
          <a:noFill/>
        </p:spPr>
      </p:pic>
      <p:sp>
        <p:nvSpPr>
          <p:cNvPr id="21" name="20 CuadroTexto"/>
          <p:cNvSpPr txBox="1"/>
          <p:nvPr/>
        </p:nvSpPr>
        <p:spPr>
          <a:xfrm>
            <a:off x="4171255" y="6307383"/>
            <a:ext cx="7003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CRIA SALUD – Clínica de Rehabilitación Integral Alsina</a:t>
            </a:r>
            <a:endParaRPr lang="es-AR" sz="2400" b="1" dirty="0">
              <a:solidFill>
                <a:schemeClr val="bg1"/>
              </a:solidFill>
            </a:endParaRPr>
          </a:p>
        </p:txBody>
      </p:sp>
      <p:pic>
        <p:nvPicPr>
          <p:cNvPr id="1039" name="Picture 15" descr="C:\Users\lcroce\Desktop\dante\Fotos de web 17-6\174857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13030" y="5936353"/>
            <a:ext cx="374750" cy="374750"/>
          </a:xfrm>
          <a:prstGeom prst="ellipse">
            <a:avLst/>
          </a:prstGeom>
          <a:noFill/>
        </p:spPr>
      </p:pic>
      <p:sp>
        <p:nvSpPr>
          <p:cNvPr id="23" name="22 CuadroTexto"/>
          <p:cNvSpPr txBox="1"/>
          <p:nvPr/>
        </p:nvSpPr>
        <p:spPr>
          <a:xfrm>
            <a:off x="4141095" y="5911943"/>
            <a:ext cx="4086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>
                <a:solidFill>
                  <a:schemeClr val="bg1"/>
                </a:solidFill>
              </a:rPr>
              <a:t>CRIA SALUD, CLINICA ALSINA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2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101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31BE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DE5CD2-3076-4FD0-8083-E60D2B31E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6" y="1000664"/>
            <a:ext cx="4710023" cy="4806748"/>
          </a:xfrm>
        </p:spPr>
        <p:txBody>
          <a:bodyPr>
            <a:normAutofit/>
          </a:bodyPr>
          <a:lstStyle/>
          <a:p>
            <a:r>
              <a:rPr lang="es-MX" sz="3200" b="1" dirty="0">
                <a:solidFill>
                  <a:srgbClr val="FFFFFF"/>
                </a:solidFill>
              </a:rPr>
              <a:t>EVALUACION Y ENTRENAMIENTO </a:t>
            </a:r>
            <a:br>
              <a:rPr lang="es-MX" sz="3200" b="1" dirty="0">
                <a:solidFill>
                  <a:srgbClr val="FFFFFF"/>
                </a:solidFill>
              </a:rPr>
            </a:br>
            <a:r>
              <a:rPr lang="es-MX" sz="3200" b="1" dirty="0">
                <a:solidFill>
                  <a:srgbClr val="FFFFFF"/>
                </a:solidFill>
              </a:rPr>
              <a:t>BALANCE Y EQUILIBRIO</a:t>
            </a:r>
            <a:endParaRPr lang="es-AR" sz="3200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xmlns="" id="{EA4DB09F-1178-4837-A4AB-AEE6690D43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6097905"/>
              </p:ext>
            </p:extLst>
          </p:nvPr>
        </p:nvGraphicFramePr>
        <p:xfrm>
          <a:off x="5194303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259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91402" y="1491356"/>
            <a:ext cx="1066800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AR" sz="2400" b="1" u="sng" dirty="0" smtClean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BENEFICIOS: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Permite el diagnóstico </a:t>
            </a:r>
            <a:r>
              <a:rPr lang="es-AR" sz="2400" b="1" dirty="0" smtClean="0"/>
              <a:t>de manera rápida y </a:t>
            </a:r>
            <a:r>
              <a:rPr lang="es-AR" sz="2400" b="1" dirty="0" smtClean="0"/>
              <a:t>eficiente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Acorta </a:t>
            </a:r>
            <a:r>
              <a:rPr lang="es-AR" sz="2400" b="1" dirty="0" smtClean="0"/>
              <a:t>los tiempo en el </a:t>
            </a:r>
            <a:r>
              <a:rPr lang="es-AR" sz="2400" b="1" dirty="0" smtClean="0"/>
              <a:t>tratamiento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Evita </a:t>
            </a:r>
            <a:r>
              <a:rPr lang="es-AR" sz="2400" b="1" dirty="0" smtClean="0"/>
              <a:t>falsos diagnósticos. </a:t>
            </a:r>
            <a:endParaRPr lang="es-AR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Permite </a:t>
            </a:r>
            <a:r>
              <a:rPr lang="es-AR" sz="2400" b="1" dirty="0" smtClean="0"/>
              <a:t>un seguimiento objetivo mediante la </a:t>
            </a:r>
            <a:r>
              <a:rPr lang="es-AR" sz="2400" b="1" dirty="0" smtClean="0"/>
              <a:t>evaluación</a:t>
            </a:r>
            <a:r>
              <a:rPr lang="es-ES" sz="2400" b="1" dirty="0" smtClean="0"/>
              <a:t> </a:t>
            </a:r>
            <a:r>
              <a:rPr lang="es-ES" sz="2400" b="1" dirty="0" smtClean="0"/>
              <a:t>periódica </a:t>
            </a:r>
            <a:r>
              <a:rPr lang="es-AR" sz="2400" b="1" dirty="0" smtClean="0"/>
              <a:t>del tratamiento de nuestros pacientes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" y="0"/>
            <a:ext cx="6172783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1D5757-E283-40B7-86D3-BDDD2D97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401" y="2361069"/>
            <a:ext cx="4645251" cy="123383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8000" b="1" dirty="0" smtClean="0"/>
              <a:t>G-WALK</a:t>
            </a:r>
            <a:endParaRPr lang="en-US" sz="8000" b="1" dirty="0"/>
          </a:p>
        </p:txBody>
      </p:sp>
      <p:pic>
        <p:nvPicPr>
          <p:cNvPr id="5" name="Marcador de contenido 4" descr="Imagen que contiene persona, mujer, ropa&#10;&#10;Descripción generada automáticamente">
            <a:extLst>
              <a:ext uri="{FF2B5EF4-FFF2-40B4-BE49-F238E27FC236}">
                <a16:creationId xmlns:a16="http://schemas.microsoft.com/office/drawing/2014/main" xmlns="" id="{972CBB52-B4EE-427A-9528-3023B3EC07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636" r="1" b="19158"/>
          <a:stretch/>
        </p:blipFill>
        <p:spPr>
          <a:xfrm>
            <a:off x="25" y="10"/>
            <a:ext cx="602413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7922000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bg1">
              <a:alpha val="89804"/>
            </a:schemeClr>
          </a:solidFill>
          <a:ln w="127000" cap="sq" cmpd="thinThick">
            <a:solidFill>
              <a:srgbClr val="31BEC1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7B2D48-8164-4D46-B72D-851A661AA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877" y="2183645"/>
            <a:ext cx="4184367" cy="28875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b="1" kern="120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800" b="1" kern="120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800" b="1" kern="1200" dirty="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en-US" sz="4800" b="1" kern="1200" dirty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UNICAMENTE METODO EVALUATORIO EQUILIBRIO DINAMICO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BA29FFA3-A955-4046-B36B-6C9A9E0EA9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71857257"/>
              </p:ext>
            </p:extLst>
          </p:nvPr>
        </p:nvGraphicFramePr>
        <p:xfrm>
          <a:off x="3156287" y="159226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43828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50000"/>
                <a:lumOff val="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0" y="1392586"/>
            <a:ext cx="12192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AR" sz="2400" b="1" u="sng" dirty="0">
                <a:solidFill>
                  <a:srgbClr val="31BEC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BENEFICIOS: </a:t>
            </a:r>
            <a:endParaRPr lang="es-AR" sz="2400" b="1" u="sng" dirty="0" smtClean="0">
              <a:solidFill>
                <a:srgbClr val="31BEC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Arroja </a:t>
            </a:r>
            <a:r>
              <a:rPr lang="es-AR" sz="2400" b="1" dirty="0"/>
              <a:t>parámetros </a:t>
            </a:r>
            <a:r>
              <a:rPr lang="es-AR" sz="2400" b="1" dirty="0" smtClean="0"/>
              <a:t>evaluatorios de </a:t>
            </a:r>
            <a:r>
              <a:rPr lang="es-AR" sz="2400" b="1" dirty="0"/>
              <a:t>la </a:t>
            </a:r>
            <a:r>
              <a:rPr lang="es-AR" sz="2400" b="1" dirty="0" smtClean="0"/>
              <a:t>marcha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Precisa </a:t>
            </a:r>
            <a:r>
              <a:rPr lang="es-AR" sz="2400" b="1" dirty="0"/>
              <a:t>el </a:t>
            </a:r>
            <a:r>
              <a:rPr lang="es-AR" sz="2400" b="1" dirty="0" smtClean="0"/>
              <a:t>diagnostico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Cuida </a:t>
            </a:r>
            <a:r>
              <a:rPr lang="es-AR" sz="2400" b="1" dirty="0"/>
              <a:t>la calidad del movimiento mediante la </a:t>
            </a:r>
            <a:r>
              <a:rPr lang="es-AR" sz="2400" b="1" dirty="0" smtClean="0"/>
              <a:t>evaluación</a:t>
            </a:r>
            <a:r>
              <a:rPr lang="es-ES" sz="2400" b="1" dirty="0" smtClean="0"/>
              <a:t> </a:t>
            </a:r>
            <a:r>
              <a:rPr lang="es-ES" sz="2400" b="1" dirty="0"/>
              <a:t>comparativa del antes y el </a:t>
            </a:r>
            <a:r>
              <a:rPr lang="es-ES" sz="2400" b="1" dirty="0" smtClean="0"/>
              <a:t>después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s-AR" sz="2400" b="1" dirty="0" smtClean="0"/>
              <a:t>Permite un ahorro real de tiempo al final del tratamiento </a:t>
            </a:r>
          </a:p>
          <a:p>
            <a:endParaRPr lang="es-ES"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70B66945-4967-4040-926D-DCA44313CD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0"/>
            <a:ext cx="602415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0B27210-D0CA-4654-B3E3-9ABB4F178E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BE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389AC7-A5F7-4F81-A1BF-71A6D2EE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7531" y="1746914"/>
            <a:ext cx="5131557" cy="247578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80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RT </a:t>
            </a:r>
            <a:r>
              <a:rPr lang="en-US" sz="80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300 </a:t>
            </a:r>
            <a:r>
              <a:rPr lang="en-US" sz="8000" b="1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 FES</a:t>
            </a:r>
            <a:endParaRPr lang="en-US" sz="8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B786AD4E-AA11-464E-B277-34B631601C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4057" y="489212"/>
            <a:ext cx="2558491" cy="4511421"/>
          </a:xfrm>
          <a:prstGeom prst="rect">
            <a:avLst/>
          </a:prstGeom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5" y="0"/>
            <a:ext cx="6172783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Marcador de contenido 4">
            <a:extLst>
              <a:ext uri="{FF2B5EF4-FFF2-40B4-BE49-F238E27FC236}">
                <a16:creationId xmlns:a16="http://schemas.microsoft.com/office/drawing/2014/main" xmlns="" id="{B786AD4E-AA11-464E-B277-34B631601C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2831" y="232179"/>
            <a:ext cx="2824947" cy="4981266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1241946" y="1228299"/>
            <a:ext cx="1405720" cy="491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8123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BE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11C9C3-7B26-4A78-9795-5F9495550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33"/>
            <a:ext cx="5314536" cy="1325563"/>
          </a:xfrm>
        </p:spPr>
        <p:txBody>
          <a:bodyPr>
            <a:normAutofit fontScale="90000"/>
          </a:bodyPr>
          <a:lstStyle/>
          <a:p>
            <a:r>
              <a:rPr lang="es-AR" dirty="0"/>
              <a:t>Electroestimulación funcional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A1F2437-55BD-4CE9-9F8A-FE1787957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6" y="2279018"/>
            <a:ext cx="5314543" cy="3375920"/>
          </a:xfrm>
        </p:spPr>
        <p:txBody>
          <a:bodyPr anchor="t">
            <a:normAutofit fontScale="92500" lnSpcReduction="10000"/>
          </a:bodyPr>
          <a:lstStyle/>
          <a:p>
            <a:r>
              <a:rPr lang="es-AR" dirty="0"/>
              <a:t>Entrenamiento de fuerza muscular de MMII en pacientes con lesión neurológica y miopatía por desuso</a:t>
            </a:r>
          </a:p>
          <a:p>
            <a:r>
              <a:rPr lang="es-AR" dirty="0"/>
              <a:t>Ergometría: Trabaja la función cardiovascular y respiratoria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>
            <a:off x="6582783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52AC6D7F-F068-4E11-BB06-F601D89BB9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86F38B60-2568-48D9-8368-8BC1388D50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4062" y="643002"/>
            <a:ext cx="3796791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5040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547</Words>
  <Application>Microsoft Office PowerPoint</Application>
  <PresentationFormat>Personalizado</PresentationFormat>
  <Paragraphs>88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SUBMODULOS DE TECNOLOGIA ASISTIVA EN REHABILITACION</vt:lpstr>
      <vt:lpstr>POWER BALANCE</vt:lpstr>
      <vt:lpstr>EVALUACION Y ENTRENAMIENTO  BALANCE Y EQUILIBRIO</vt:lpstr>
      <vt:lpstr>Diapositiva 4</vt:lpstr>
      <vt:lpstr>G-WALK</vt:lpstr>
      <vt:lpstr>  UNICAMENTE METODO EVALUATORIO EQUILIBRIO DINAMICO</vt:lpstr>
      <vt:lpstr>Diapositiva 7</vt:lpstr>
      <vt:lpstr>RT 300 CON FES</vt:lpstr>
      <vt:lpstr>Electroestimulación funcional</vt:lpstr>
      <vt:lpstr>Diapositiva 10</vt:lpstr>
      <vt:lpstr>XCITE FES SYSTEM</vt:lpstr>
      <vt:lpstr>Combina electroestimulación y actividades funcionales tanto de MMSS, MMII y también core stability  </vt:lpstr>
      <vt:lpstr>Diapositiva 13</vt:lpstr>
      <vt:lpstr> MOTOmed VIVA II C/ FES (Miembro Sup. e Inf.)</vt:lpstr>
      <vt:lpstr>Electroestimulación funcional</vt:lpstr>
      <vt:lpstr>Diapositiva 16</vt:lpstr>
      <vt:lpstr>MOTMI </vt:lpstr>
      <vt:lpstr>Diapositiva 18</vt:lpstr>
      <vt:lpstr>OCULUS Quest- Realidad Virtual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SUBMODULOS DE TECNOLOGIA ASISTIVA EN REHABILITACION</dc:title>
  <dc:creator>dricardo</dc:creator>
  <cp:lastModifiedBy>lcroce</cp:lastModifiedBy>
  <cp:revision>45</cp:revision>
  <dcterms:created xsi:type="dcterms:W3CDTF">2019-08-20T17:55:52Z</dcterms:created>
  <dcterms:modified xsi:type="dcterms:W3CDTF">2021-06-18T13:20:16Z</dcterms:modified>
</cp:coreProperties>
</file>